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18E"/>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C30BCC-121D-40CD-B620-49F519A6EEE4}">
  <a:tblStyle styleId="{2BC30BCC-121D-40CD-B620-49F519A6EE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bcya.com/games/word_cloud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monkeylearn.com/word-cloud/result" TargetMode="External"/><Relationship Id="rId4" Type="http://schemas.openxmlformats.org/officeDocument/2006/relationships/hyperlink" Target="https://worditout.com/word-cloud/creat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https://www.abcya.com/games/word_clouds</a:t>
            </a:r>
            <a:r>
              <a:rPr lang="en-US" dirty="0"/>
              <a:t>  or </a:t>
            </a:r>
            <a:r>
              <a:rPr lang="en-US" u="sng" dirty="0">
                <a:solidFill>
                  <a:schemeClr val="hlink"/>
                </a:solidFill>
                <a:hlinkClick r:id="rId4"/>
              </a:rPr>
              <a:t>https://worditout.com/word-cloud/create</a:t>
            </a:r>
            <a:r>
              <a:rPr lang="en-US" dirty="0"/>
              <a:t> or </a:t>
            </a:r>
            <a:r>
              <a:rPr lang="en-US" u="sng" dirty="0">
                <a:solidFill>
                  <a:schemeClr val="hlink"/>
                </a:solidFill>
                <a:hlinkClick r:id="rId5"/>
              </a:rPr>
              <a:t>https://monkeylearn.com/word-cloud/result</a:t>
            </a:r>
            <a:endParaRPr lang="en-US" dirty="0"/>
          </a:p>
          <a:p>
            <a:pPr marL="0" lvl="0" indent="0" algn="l" rtl="0">
              <a:spcBef>
                <a:spcPts val="0"/>
              </a:spcBef>
              <a:spcAft>
                <a:spcPts val="0"/>
              </a:spcAft>
              <a:buNone/>
            </a:pPr>
            <a:r>
              <a:rPr lang="en-US" dirty="0"/>
              <a:t>REMEMBER to use ~ (</a:t>
            </a:r>
            <a:r>
              <a:rPr lang="en-US" dirty="0" err="1"/>
              <a:t>tilda</a:t>
            </a:r>
            <a:r>
              <a:rPr lang="en-US" dirty="0"/>
              <a:t>) between words you want to keep together like </a:t>
            </a:r>
            <a:r>
              <a:rPr lang="en-US" dirty="0" err="1"/>
              <a:t>Ice~cream</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7c5d4385a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7c5d4385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7c5d4385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7c5d4385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what positive things they’ve learned about themselves in process of recovery?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7c5d4385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7c5d438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on what makes up someone’s identity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7c5d4385a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7c5d4385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7c5d4385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7c5d4385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are sample categories to get across a lot of things contribute. We’ll take it a category at a time and share highlights</a:t>
            </a:r>
          </a:p>
          <a:p>
            <a:pPr marL="0" lvl="0" indent="0" algn="l" rtl="0">
              <a:spcBef>
                <a:spcPts val="0"/>
              </a:spcBef>
              <a:spcAft>
                <a:spcPts val="0"/>
              </a:spcAft>
              <a:buNone/>
            </a:pPr>
            <a:r>
              <a:rPr lang="en" dirty="0"/>
              <a:t>BIPOC= Black, Indigenous, (and) People of Color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7c5d4385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7c5d4385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7c5d4385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7c5d4385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7c5d4385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7c5d4385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Could adapt and add location as well...east coast, west coast, mid west, urban, country, suburban…..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7c5d4385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7c5d4385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7c5d4385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7c5d4385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orditout.com/word-cloud/create" TargetMode="External"/><Relationship Id="rId2" Type="http://schemas.openxmlformats.org/officeDocument/2006/relationships/hyperlink" Target="https://www.abcya.com/games/word_cloud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monkeylearn.com/word-cloud/resul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7854E-DF1F-420D-A157-28B1F13B6C91}"/>
              </a:ext>
            </a:extLst>
          </p:cNvPr>
          <p:cNvSpPr txBox="1"/>
          <p:nvPr/>
        </p:nvSpPr>
        <p:spPr>
          <a:xfrm>
            <a:off x="155749" y="276328"/>
            <a:ext cx="8520600" cy="5047536"/>
          </a:xfrm>
          <a:prstGeom prst="rect">
            <a:avLst/>
          </a:prstGeom>
          <a:noFill/>
        </p:spPr>
        <p:txBody>
          <a:bodyPr wrap="square" rtlCol="0">
            <a:spAutoFit/>
          </a:bodyPr>
          <a:lstStyle/>
          <a:p>
            <a:pPr algn="l"/>
            <a:r>
              <a:rPr lang="en-US" b="0" i="0" dirty="0">
                <a:solidFill>
                  <a:srgbClr val="222222"/>
                </a:solidFill>
                <a:effectLst/>
                <a:latin typeface="Arial" panose="020B0604020202020204" pitchFamily="34" charset="0"/>
              </a:rPr>
              <a:t>Greetings,</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Part of the journey of </a:t>
            </a:r>
            <a:r>
              <a:rPr lang="en-US" b="1" i="1" dirty="0">
                <a:solidFill>
                  <a:srgbClr val="222222"/>
                </a:solidFill>
                <a:effectLst/>
                <a:latin typeface="Arial" panose="020B0604020202020204" pitchFamily="34" charset="0"/>
              </a:rPr>
              <a:t>Identity Theft </a:t>
            </a:r>
            <a:r>
              <a:rPr lang="en-US" b="0" i="0" dirty="0">
                <a:solidFill>
                  <a:srgbClr val="222222"/>
                </a:solidFill>
                <a:effectLst/>
                <a:latin typeface="Arial" panose="020B0604020202020204" pitchFamily="34" charset="0"/>
              </a:rPr>
              <a:t>is learning how to think about identity and how our identities are composed of many different roles and influenced by many different factors. The Identity Word Cloud activity is one potential way to help book club members think about their identity and the question "who am I". </a:t>
            </a:r>
          </a:p>
          <a:p>
            <a:pPr algn="l"/>
            <a:endParaRPr lang="en-US" dirty="0">
              <a:solidFill>
                <a:srgbClr val="222222"/>
              </a:solidFill>
              <a:latin typeface="Arial" panose="020B0604020202020204" pitchFamily="34" charset="0"/>
            </a:endParaRPr>
          </a:p>
          <a:p>
            <a:pPr algn="l"/>
            <a:r>
              <a:rPr lang="en-US" b="0" i="0" dirty="0">
                <a:solidFill>
                  <a:srgbClr val="222222"/>
                </a:solidFill>
                <a:effectLst/>
                <a:latin typeface="Arial" panose="020B0604020202020204" pitchFamily="34" charset="0"/>
              </a:rPr>
              <a:t>We created a slide deck with some basic categories that contribute to the concept of identity.  After going through the introductory slides and chart with basic categories, you can consider showing the additional slides with more inclusive sample word banks.  Finally, to wrap up the exercise, you may want to use the last slide we've attached that asks them to share some positive things they've learned about themselves in their recovery. </a:t>
            </a:r>
          </a:p>
          <a:p>
            <a:pPr algn="l"/>
            <a:endParaRPr lang="en-US" dirty="0">
              <a:solidFill>
                <a:srgbClr val="222222"/>
              </a:solidFill>
              <a:latin typeface="Arial" panose="020B0604020202020204" pitchFamily="34" charset="0"/>
            </a:endParaRPr>
          </a:p>
          <a:p>
            <a:pPr marL="0" lvl="0" indent="0" algn="l" rtl="0">
              <a:spcBef>
                <a:spcPts val="0"/>
              </a:spcBef>
              <a:spcAft>
                <a:spcPts val="0"/>
              </a:spcAft>
              <a:buNone/>
            </a:pPr>
            <a:r>
              <a:rPr lang="en-US" dirty="0">
                <a:solidFill>
                  <a:srgbClr val="222222"/>
                </a:solidFill>
                <a:latin typeface="Arial" panose="020B0604020202020204" pitchFamily="34" charset="0"/>
              </a:rPr>
              <a:t>For those who prefer an automated approach, you may want to explore: </a:t>
            </a:r>
          </a:p>
          <a:p>
            <a:pPr marL="285750" lvl="0" indent="-285750" algn="l" rtl="0">
              <a:spcBef>
                <a:spcPts val="0"/>
              </a:spcBef>
              <a:spcAft>
                <a:spcPts val="0"/>
              </a:spcAft>
              <a:buFont typeface="Arial" panose="020B0604020202020204" pitchFamily="34" charset="0"/>
              <a:buChar char="•"/>
            </a:pPr>
            <a:r>
              <a:rPr lang="en-US" dirty="0">
                <a:solidFill>
                  <a:srgbClr val="222222"/>
                </a:solidFill>
                <a:latin typeface="Arial" panose="020B0604020202020204" pitchFamily="34" charset="0"/>
              </a:rPr>
              <a:t> </a:t>
            </a:r>
            <a:r>
              <a:rPr lang="en-US" u="sng" dirty="0">
                <a:solidFill>
                  <a:schemeClr val="hlink"/>
                </a:solidFill>
                <a:hlinkClick r:id="rId2"/>
              </a:rPr>
              <a:t>https://www.abcya.com/games/word_clouds</a:t>
            </a:r>
            <a:r>
              <a:rPr lang="en-US" dirty="0"/>
              <a:t>  </a:t>
            </a:r>
          </a:p>
          <a:p>
            <a:pPr marL="285750" lvl="0" indent="-285750" algn="l" rtl="0">
              <a:spcBef>
                <a:spcPts val="0"/>
              </a:spcBef>
              <a:spcAft>
                <a:spcPts val="0"/>
              </a:spcAft>
              <a:buFont typeface="Arial" panose="020B0604020202020204" pitchFamily="34" charset="0"/>
              <a:buChar char="•"/>
            </a:pPr>
            <a:r>
              <a:rPr lang="en-US" dirty="0"/>
              <a:t> </a:t>
            </a:r>
            <a:r>
              <a:rPr lang="en-US" u="sng" dirty="0">
                <a:solidFill>
                  <a:schemeClr val="hlink"/>
                </a:solidFill>
                <a:hlinkClick r:id="rId3"/>
              </a:rPr>
              <a:t>https://worditout.com/word-cloud/create</a:t>
            </a:r>
            <a:r>
              <a:rPr lang="en-US" dirty="0"/>
              <a:t> </a:t>
            </a:r>
          </a:p>
          <a:p>
            <a:pPr marL="285750" lvl="0" indent="-285750" algn="l" rtl="0">
              <a:spcBef>
                <a:spcPts val="0"/>
              </a:spcBef>
              <a:spcAft>
                <a:spcPts val="0"/>
              </a:spcAft>
              <a:buFont typeface="Arial" panose="020B0604020202020204" pitchFamily="34" charset="0"/>
              <a:buChar char="•"/>
            </a:pPr>
            <a:r>
              <a:rPr lang="en-US" dirty="0"/>
              <a:t> </a:t>
            </a:r>
            <a:r>
              <a:rPr lang="en-US" u="sng" dirty="0">
                <a:solidFill>
                  <a:schemeClr val="hlink"/>
                </a:solidFill>
                <a:hlinkClick r:id="rId4"/>
              </a:rPr>
              <a:t>https://monkeylearn.com/word-cloud/result</a:t>
            </a:r>
            <a:endParaRPr lang="en-US" dirty="0"/>
          </a:p>
          <a:p>
            <a:pPr algn="l"/>
            <a:endParaRPr lang="en-US" dirty="0"/>
          </a:p>
          <a:p>
            <a:pPr algn="l"/>
            <a:r>
              <a:rPr lang="en-US" dirty="0"/>
              <a:t>Enjoy!</a:t>
            </a:r>
          </a:p>
          <a:p>
            <a:pPr algn="l"/>
            <a:r>
              <a:rPr lang="en-US" dirty="0"/>
              <a:t>Ellen Bernstein Ellis, MA, CCC-SLP</a:t>
            </a:r>
          </a:p>
          <a:p>
            <a:pPr algn="l"/>
            <a:r>
              <a:rPr lang="en-US" dirty="0"/>
              <a:t>Director, Aphasia Treatment Program</a:t>
            </a:r>
          </a:p>
          <a:p>
            <a:pPr algn="l"/>
            <a:r>
              <a:rPr lang="en-US" dirty="0"/>
              <a:t>Norma S. and Ray R. Rees Speech, Language and Hearing Clinic</a:t>
            </a:r>
          </a:p>
          <a:p>
            <a:pPr algn="l"/>
            <a:endParaRPr lang="en-US" dirty="0"/>
          </a:p>
        </p:txBody>
      </p:sp>
      <p:pic>
        <p:nvPicPr>
          <p:cNvPr id="7" name="Picture 6" descr="Logo&#10;&#10;Description automatically generated">
            <a:extLst>
              <a:ext uri="{FF2B5EF4-FFF2-40B4-BE49-F238E27FC236}">
                <a16:creationId xmlns:a16="http://schemas.microsoft.com/office/drawing/2014/main" id="{762F66E0-6CE0-4B96-B709-B7C9356FB113}"/>
              </a:ext>
            </a:extLst>
          </p:cNvPr>
          <p:cNvPicPr>
            <a:picLocks noChangeAspect="1"/>
          </p:cNvPicPr>
          <p:nvPr/>
        </p:nvPicPr>
        <p:blipFill>
          <a:blip r:embed="rId5"/>
          <a:stretch>
            <a:fillRect/>
          </a:stretch>
        </p:blipFill>
        <p:spPr>
          <a:xfrm>
            <a:off x="5531618" y="4407444"/>
            <a:ext cx="3376246" cy="615276"/>
          </a:xfrm>
          <a:prstGeom prst="rect">
            <a:avLst/>
          </a:prstGeom>
        </p:spPr>
      </p:pic>
    </p:spTree>
    <p:extLst>
      <p:ext uri="{BB962C8B-B14F-4D97-AF65-F5344CB8AC3E}">
        <p14:creationId xmlns:p14="http://schemas.microsoft.com/office/powerpoint/2010/main" val="202204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Life Milestones</a:t>
            </a:r>
            <a:endParaRPr sz="3000" b="1"/>
          </a:p>
        </p:txBody>
      </p:sp>
      <p:sp>
        <p:nvSpPr>
          <p:cNvPr id="133" name="Google Shape;13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34" name="Google Shape;134;p21"/>
          <p:cNvGraphicFramePr/>
          <p:nvPr>
            <p:extLst>
              <p:ext uri="{D42A27DB-BD31-4B8C-83A1-F6EECF244321}">
                <p14:modId xmlns:p14="http://schemas.microsoft.com/office/powerpoint/2010/main" val="2701493385"/>
              </p:ext>
            </p:extLst>
          </p:nvPr>
        </p:nvGraphicFramePr>
        <p:xfrm>
          <a:off x="952500" y="1428750"/>
          <a:ext cx="7239000" cy="3230700"/>
        </p:xfrm>
        <a:graphic>
          <a:graphicData uri="http://schemas.openxmlformats.org/drawingml/2006/table">
            <a:tbl>
              <a:tblPr>
                <a:noFill/>
                <a:tableStyleId>{2BC30BCC-121D-40CD-B620-49F519A6EEE4}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2000" b="1"/>
                        <a:t>Graduation</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First car</a:t>
                      </a:r>
                      <a:endParaRPr sz="2000" b="1" dirty="0">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Kid’s wedding</a:t>
                      </a:r>
                      <a:endParaRPr sz="2000" b="1">
                        <a:solidFill>
                          <a:srgbClr val="99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b="1"/>
                        <a:t>Marriage</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Special trip</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dirty="0">
                          <a:solidFill>
                            <a:srgbClr val="9900FF"/>
                          </a:solidFill>
                        </a:rPr>
                        <a:t>Job promotion</a:t>
                      </a:r>
                      <a:endParaRPr sz="2000" b="1" dirty="0">
                        <a:solidFill>
                          <a:srgbClr val="99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b="1"/>
                        <a:t>Divorce</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Move to new place</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9900FF"/>
                          </a:solidFill>
                        </a:rPr>
                        <a:t>Retirement</a:t>
                      </a:r>
                    </a:p>
                    <a:p>
                      <a:pPr marL="0" lvl="0" indent="0" algn="l" rtl="0">
                        <a:spcBef>
                          <a:spcPts val="0"/>
                        </a:spcBef>
                        <a:spcAft>
                          <a:spcPts val="0"/>
                        </a:spcAft>
                        <a:buNone/>
                      </a:pPr>
                      <a:endParaRPr sz="2000" b="1" dirty="0">
                        <a:solidFill>
                          <a:srgbClr val="9900FF"/>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a:t>Stroke</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Loss of loved one</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dirty="0">
                          <a:solidFill>
                            <a:srgbClr val="9900FF"/>
                          </a:solidFill>
                        </a:rPr>
                        <a:t>Cancer survivor</a:t>
                      </a:r>
                      <a:endParaRPr sz="2000" b="1" dirty="0">
                        <a:solidFill>
                          <a:srgbClr val="9900FF"/>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000" b="1"/>
                        <a:t>New home</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TBI</a:t>
                      </a:r>
                      <a:endParaRPr sz="2000" b="1" dirty="0">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dirty="0">
                          <a:solidFill>
                            <a:srgbClr val="9900FF"/>
                          </a:solidFill>
                        </a:rPr>
                        <a:t>Special award</a:t>
                      </a:r>
                      <a:endParaRPr sz="2000" b="1" dirty="0">
                        <a:solidFill>
                          <a:srgbClr val="9900FF"/>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2000" b="1"/>
                        <a:t>Pet</a:t>
                      </a:r>
                      <a:endParaRPr sz="2000"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2000" b="1">
                          <a:solidFill>
                            <a:srgbClr val="45818E"/>
                          </a:solidFill>
                        </a:rPr>
                        <a:t>Baby</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US" sz="2000" b="1" dirty="0">
                          <a:solidFill>
                            <a:srgbClr val="9900FF"/>
                          </a:solidFill>
                        </a:rPr>
                        <a:t>???</a:t>
                      </a:r>
                      <a:endParaRPr sz="2000" b="1" dirty="0">
                        <a:solidFill>
                          <a:srgbClr val="9900FF"/>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30500" y="276150"/>
            <a:ext cx="8882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Culture, Race, Religion, Gender, Sexual Orientation, Age</a:t>
            </a:r>
            <a:endParaRPr b="1"/>
          </a:p>
        </p:txBody>
      </p:sp>
      <p:sp>
        <p:nvSpPr>
          <p:cNvPr id="140" name="Google Shape;14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1" name="Google Shape;141;p22"/>
          <p:cNvPicPr preferRelativeResize="0"/>
          <p:nvPr/>
        </p:nvPicPr>
        <p:blipFill>
          <a:blip r:embed="rId3">
            <a:alphaModFix/>
          </a:blip>
          <a:stretch>
            <a:fillRect/>
          </a:stretch>
        </p:blipFill>
        <p:spPr>
          <a:xfrm>
            <a:off x="1109761" y="1017750"/>
            <a:ext cx="6596115" cy="3906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a:t>Rebuilding </a:t>
            </a:r>
            <a:r>
              <a:rPr lang="en" sz="2820" b="1">
                <a:solidFill>
                  <a:srgbClr val="FF00FF"/>
                </a:solidFill>
              </a:rPr>
              <a:t>POSITIVE</a:t>
            </a:r>
            <a:r>
              <a:rPr lang="en" sz="2820" b="1"/>
              <a:t> Identity with Aphasia</a:t>
            </a:r>
            <a:endParaRPr sz="2820" b="1"/>
          </a:p>
        </p:txBody>
      </p:sp>
      <p:sp>
        <p:nvSpPr>
          <p:cNvPr id="147" name="Google Shape;14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23"/>
          <p:cNvPicPr preferRelativeResize="0"/>
          <p:nvPr/>
        </p:nvPicPr>
        <p:blipFill>
          <a:blip r:embed="rId3">
            <a:alphaModFix/>
          </a:blip>
          <a:stretch>
            <a:fillRect/>
          </a:stretch>
        </p:blipFill>
        <p:spPr>
          <a:xfrm>
            <a:off x="368154" y="1216579"/>
            <a:ext cx="3455425" cy="229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1900" y="130500"/>
            <a:ext cx="8520600" cy="1998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WORD CLOUD IDENTITIES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2509750" y="2252100"/>
            <a:ext cx="4301008" cy="278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b="1"/>
              <a:t>Identities = Who AM I</a:t>
            </a:r>
            <a:endParaRPr sz="4200" b="1"/>
          </a:p>
          <a:p>
            <a:pPr marL="0" lvl="0" indent="0" algn="ctr" rtl="0">
              <a:spcBef>
                <a:spcPts val="0"/>
              </a:spcBef>
              <a:spcAft>
                <a:spcPts val="0"/>
              </a:spcAft>
              <a:buNone/>
            </a:pPr>
            <a:r>
              <a:rPr lang="en" sz="3100"/>
              <a:t>Many Different Layers of Identity</a:t>
            </a:r>
            <a:endParaRPr sz="3100"/>
          </a:p>
        </p:txBody>
      </p:sp>
      <p:sp>
        <p:nvSpPr>
          <p:cNvPr id="62" name="Google Shape;62;p14"/>
          <p:cNvSpPr txBox="1">
            <a:spLocks noGrp="1"/>
          </p:cNvSpPr>
          <p:nvPr>
            <p:ph type="body" idx="1"/>
          </p:nvPr>
        </p:nvSpPr>
        <p:spPr>
          <a:xfrm>
            <a:off x="311700" y="1903875"/>
            <a:ext cx="8520600" cy="2664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3" name="Google Shape;63;p14"/>
          <p:cNvPicPr preferRelativeResize="0"/>
          <p:nvPr/>
        </p:nvPicPr>
        <p:blipFill>
          <a:blip r:embed="rId3">
            <a:alphaModFix/>
          </a:blip>
          <a:stretch>
            <a:fillRect/>
          </a:stretch>
        </p:blipFill>
        <p:spPr>
          <a:xfrm>
            <a:off x="273325" y="1588500"/>
            <a:ext cx="3295650" cy="329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31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Some Identity Factors...</a:t>
            </a:r>
            <a:endParaRPr b="1"/>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0" name="Google Shape;70;p15"/>
          <p:cNvSpPr/>
          <p:nvPr/>
        </p:nvSpPr>
        <p:spPr>
          <a:xfrm rot="-2081266">
            <a:off x="3913420" y="1905189"/>
            <a:ext cx="1323660" cy="1321079"/>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71" name="Google Shape;71;p15"/>
          <p:cNvGrpSpPr/>
          <p:nvPr/>
        </p:nvGrpSpPr>
        <p:grpSpPr>
          <a:xfrm>
            <a:off x="1978637" y="1202068"/>
            <a:ext cx="2358897" cy="2190413"/>
            <a:chOff x="1978637" y="1202068"/>
            <a:chExt cx="2358897" cy="2190413"/>
          </a:xfrm>
        </p:grpSpPr>
        <p:sp>
          <p:nvSpPr>
            <p:cNvPr id="72" name="Google Shape;72;p15"/>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5"/>
            <p:cNvSpPr/>
            <p:nvPr/>
          </p:nvSpPr>
          <p:spPr>
            <a:xfrm rot="-2081188">
              <a:off x="2557424" y="1636786"/>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5"/>
            <p:cNvSpPr txBox="1"/>
            <p:nvPr/>
          </p:nvSpPr>
          <p:spPr>
            <a:xfrm rot="-4431516">
              <a:off x="2676371" y="1923751"/>
              <a:ext cx="1481607" cy="6309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Hobbies &amp; Milestones</a:t>
              </a:r>
              <a:endParaRPr sz="1800">
                <a:solidFill>
                  <a:srgbClr val="FFFFFF"/>
                </a:solidFill>
                <a:latin typeface="Roboto"/>
                <a:ea typeface="Roboto"/>
                <a:cs typeface="Roboto"/>
                <a:sym typeface="Roboto"/>
              </a:endParaRPr>
            </a:p>
          </p:txBody>
        </p:sp>
      </p:grpSp>
      <p:grpSp>
        <p:nvGrpSpPr>
          <p:cNvPr id="75" name="Google Shape;75;p15"/>
          <p:cNvGrpSpPr/>
          <p:nvPr/>
        </p:nvGrpSpPr>
        <p:grpSpPr>
          <a:xfrm>
            <a:off x="2867112" y="2599927"/>
            <a:ext cx="2108006" cy="2437164"/>
            <a:chOff x="2867112" y="2599927"/>
            <a:chExt cx="2108006" cy="2437164"/>
          </a:xfrm>
        </p:grpSpPr>
        <p:sp>
          <p:nvSpPr>
            <p:cNvPr id="76" name="Google Shape;76;p15"/>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5"/>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5"/>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a:t>
              </a:r>
              <a:r>
                <a:rPr lang="en" sz="1800">
                  <a:solidFill>
                    <a:srgbClr val="FFFFFF"/>
                  </a:solidFill>
                  <a:latin typeface="Roboto"/>
                  <a:ea typeface="Roboto"/>
                  <a:cs typeface="Roboto"/>
                  <a:sym typeface="Roboto"/>
                </a:rPr>
                <a:t>amily &amp; Friends</a:t>
              </a:r>
              <a:endParaRPr sz="1800">
                <a:solidFill>
                  <a:srgbClr val="FFFFFF"/>
                </a:solidFill>
                <a:latin typeface="Roboto"/>
                <a:ea typeface="Roboto"/>
                <a:cs typeface="Roboto"/>
                <a:sym typeface="Roboto"/>
              </a:endParaRPr>
            </a:p>
          </p:txBody>
        </p:sp>
      </p:grpSp>
      <p:grpSp>
        <p:nvGrpSpPr>
          <p:cNvPr id="79" name="Google Shape;79;p15"/>
          <p:cNvGrpSpPr/>
          <p:nvPr/>
        </p:nvGrpSpPr>
        <p:grpSpPr>
          <a:xfrm>
            <a:off x="4337515" y="2464414"/>
            <a:ext cx="2424506" cy="2097542"/>
            <a:chOff x="4337515" y="2464414"/>
            <a:chExt cx="2424506" cy="2097542"/>
          </a:xfrm>
        </p:grpSpPr>
        <p:sp>
          <p:nvSpPr>
            <p:cNvPr id="80" name="Google Shape;80;p15"/>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5"/>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5"/>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Job</a:t>
              </a:r>
              <a:endParaRPr sz="1600">
                <a:solidFill>
                  <a:srgbClr val="FFFFFF"/>
                </a:solidFill>
                <a:latin typeface="Roboto"/>
                <a:ea typeface="Roboto"/>
                <a:cs typeface="Roboto"/>
                <a:sym typeface="Roboto"/>
              </a:endParaRPr>
            </a:p>
          </p:txBody>
        </p:sp>
      </p:grpSp>
      <p:grpSp>
        <p:nvGrpSpPr>
          <p:cNvPr id="83" name="Google Shape;83;p15"/>
          <p:cNvGrpSpPr/>
          <p:nvPr/>
        </p:nvGrpSpPr>
        <p:grpSpPr>
          <a:xfrm>
            <a:off x="3263096" y="71333"/>
            <a:ext cx="2344104" cy="2370669"/>
            <a:chOff x="3263096" y="71333"/>
            <a:chExt cx="2344104" cy="2370669"/>
          </a:xfrm>
        </p:grpSpPr>
        <p:sp>
          <p:nvSpPr>
            <p:cNvPr id="84" name="Google Shape;84;p15"/>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5"/>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5"/>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Race, Culture, Age</a:t>
              </a:r>
              <a:endParaRPr sz="1800">
                <a:solidFill>
                  <a:srgbClr val="FFFFFF"/>
                </a:solidFill>
                <a:latin typeface="Roboto"/>
                <a:ea typeface="Roboto"/>
                <a:cs typeface="Roboto"/>
                <a:sym typeface="Roboto"/>
              </a:endParaRPr>
            </a:p>
          </p:txBody>
        </p:sp>
      </p:grpSp>
      <p:grpSp>
        <p:nvGrpSpPr>
          <p:cNvPr id="87" name="Google Shape;87;p15"/>
          <p:cNvGrpSpPr/>
          <p:nvPr/>
        </p:nvGrpSpPr>
        <p:grpSpPr>
          <a:xfrm>
            <a:off x="4593307" y="804376"/>
            <a:ext cx="2268741" cy="2444000"/>
            <a:chOff x="4593307" y="804376"/>
            <a:chExt cx="2268741" cy="2444000"/>
          </a:xfrm>
        </p:grpSpPr>
        <p:sp>
          <p:nvSpPr>
            <p:cNvPr id="88" name="Google Shape;88;p15"/>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5"/>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5"/>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Character</a:t>
              </a:r>
              <a:endParaRPr sz="1600">
                <a:solidFill>
                  <a:srgbClr val="FFFFFF"/>
                </a:solidFill>
                <a:latin typeface="Roboto"/>
                <a:ea typeface="Roboto"/>
                <a:cs typeface="Roboto"/>
                <a:sym typeface="Roboto"/>
              </a:endParaRPr>
            </a:p>
          </p:txBody>
        </p:sp>
      </p:grpSp>
      <p:pic>
        <p:nvPicPr>
          <p:cNvPr id="91" name="Google Shape;91;p15"/>
          <p:cNvPicPr preferRelativeResize="0"/>
          <p:nvPr/>
        </p:nvPicPr>
        <p:blipFill>
          <a:blip r:embed="rId3">
            <a:alphaModFix/>
          </a:blip>
          <a:stretch>
            <a:fillRect/>
          </a:stretch>
        </p:blipFill>
        <p:spPr>
          <a:xfrm>
            <a:off x="4127700" y="2085088"/>
            <a:ext cx="961275" cy="961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69100"/>
            <a:ext cx="8520600" cy="948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577" b="1"/>
              <a:t>Identity Word Cloud</a:t>
            </a:r>
            <a:endParaRPr sz="3577" b="1"/>
          </a:p>
          <a:p>
            <a:pPr marL="0" lvl="0" indent="0" algn="ctr" rtl="0">
              <a:spcBef>
                <a:spcPts val="0"/>
              </a:spcBef>
              <a:spcAft>
                <a:spcPts val="0"/>
              </a:spcAft>
              <a:buClr>
                <a:schemeClr val="dk1"/>
              </a:buClr>
              <a:buSzPct val="30745"/>
              <a:buFont typeface="Arial"/>
              <a:buNone/>
            </a:pPr>
            <a:r>
              <a:rPr lang="en" sz="3577" b="1"/>
              <a:t>Who are YOU??</a:t>
            </a:r>
            <a:r>
              <a:rPr lang="en" b="1"/>
              <a:t> </a:t>
            </a:r>
            <a:endParaRPr b="1"/>
          </a:p>
        </p:txBody>
      </p:sp>
      <p:sp>
        <p:nvSpPr>
          <p:cNvPr id="97" name="Google Shape;97;p16"/>
          <p:cNvSpPr txBox="1">
            <a:spLocks noGrp="1"/>
          </p:cNvSpPr>
          <p:nvPr>
            <p:ph type="body" idx="1"/>
          </p:nvPr>
        </p:nvSpPr>
        <p:spPr>
          <a:xfrm>
            <a:off x="311700" y="9375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endParaRPr>
              <a:solidFill>
                <a:srgbClr val="000000"/>
              </a:solidFill>
            </a:endParaRPr>
          </a:p>
        </p:txBody>
      </p:sp>
      <p:pic>
        <p:nvPicPr>
          <p:cNvPr id="98" name="Google Shape;98;p16"/>
          <p:cNvPicPr preferRelativeResize="0"/>
          <p:nvPr/>
        </p:nvPicPr>
        <p:blipFill>
          <a:blip r:embed="rId3">
            <a:alphaModFix/>
          </a:blip>
          <a:stretch>
            <a:fillRect/>
          </a:stretch>
        </p:blipFill>
        <p:spPr>
          <a:xfrm>
            <a:off x="7933738" y="0"/>
            <a:ext cx="1133475" cy="1600200"/>
          </a:xfrm>
          <a:prstGeom prst="rect">
            <a:avLst/>
          </a:prstGeom>
          <a:noFill/>
          <a:ln>
            <a:noFill/>
          </a:ln>
        </p:spPr>
      </p:pic>
      <p:graphicFrame>
        <p:nvGraphicFramePr>
          <p:cNvPr id="99" name="Google Shape;99;p16"/>
          <p:cNvGraphicFramePr/>
          <p:nvPr>
            <p:extLst>
              <p:ext uri="{D42A27DB-BD31-4B8C-83A1-F6EECF244321}">
                <p14:modId xmlns:p14="http://schemas.microsoft.com/office/powerpoint/2010/main" val="2502585169"/>
              </p:ext>
            </p:extLst>
          </p:nvPr>
        </p:nvGraphicFramePr>
        <p:xfrm>
          <a:off x="549450" y="1514725"/>
          <a:ext cx="7830100" cy="3336170"/>
        </p:xfrm>
        <a:graphic>
          <a:graphicData uri="http://schemas.openxmlformats.org/drawingml/2006/table">
            <a:tbl>
              <a:tblPr>
                <a:noFill/>
                <a:tableStyleId>{2BC30BCC-121D-40CD-B620-49F519A6EEE4}</a:tableStyleId>
              </a:tblPr>
              <a:tblGrid>
                <a:gridCol w="1279675">
                  <a:extLst>
                    <a:ext uri="{9D8B030D-6E8A-4147-A177-3AD203B41FA5}">
                      <a16:colId xmlns:a16="http://schemas.microsoft.com/office/drawing/2014/main" val="20000"/>
                    </a:ext>
                  </a:extLst>
                </a:gridCol>
                <a:gridCol w="984413">
                  <a:extLst>
                    <a:ext uri="{9D8B030D-6E8A-4147-A177-3AD203B41FA5}">
                      <a16:colId xmlns:a16="http://schemas.microsoft.com/office/drawing/2014/main" val="20001"/>
                    </a:ext>
                  </a:extLst>
                </a:gridCol>
                <a:gridCol w="1416818">
                  <a:extLst>
                    <a:ext uri="{9D8B030D-6E8A-4147-A177-3AD203B41FA5}">
                      <a16:colId xmlns:a16="http://schemas.microsoft.com/office/drawing/2014/main" val="20002"/>
                    </a:ext>
                  </a:extLst>
                </a:gridCol>
                <a:gridCol w="1035844">
                  <a:extLst>
                    <a:ext uri="{9D8B030D-6E8A-4147-A177-3AD203B41FA5}">
                      <a16:colId xmlns:a16="http://schemas.microsoft.com/office/drawing/2014/main" val="20003"/>
                    </a:ext>
                  </a:extLst>
                </a:gridCol>
                <a:gridCol w="1448725">
                  <a:extLst>
                    <a:ext uri="{9D8B030D-6E8A-4147-A177-3AD203B41FA5}">
                      <a16:colId xmlns:a16="http://schemas.microsoft.com/office/drawing/2014/main" val="20004"/>
                    </a:ext>
                  </a:extLst>
                </a:gridCol>
                <a:gridCol w="1664625">
                  <a:extLst>
                    <a:ext uri="{9D8B030D-6E8A-4147-A177-3AD203B41FA5}">
                      <a16:colId xmlns:a16="http://schemas.microsoft.com/office/drawing/2014/main" val="20005"/>
                    </a:ext>
                  </a:extLst>
                </a:gridCol>
              </a:tblGrid>
              <a:tr h="378700">
                <a:tc>
                  <a:txBody>
                    <a:bodyPr/>
                    <a:lstStyle/>
                    <a:p>
                      <a:pPr marL="0" lvl="0" indent="0" algn="l" rtl="0">
                        <a:spcBef>
                          <a:spcPts val="0"/>
                        </a:spcBef>
                        <a:spcAft>
                          <a:spcPts val="0"/>
                        </a:spcAft>
                        <a:buNone/>
                      </a:pPr>
                      <a:r>
                        <a:rPr lang="en" sz="1600" b="1"/>
                        <a:t>Character Traits</a:t>
                      </a:r>
                      <a:endParaRPr sz="1600" b="1"/>
                    </a:p>
                  </a:txBody>
                  <a:tcPr marL="91425" marR="91425" marT="91425" marB="91425">
                    <a:solidFill>
                      <a:srgbClr val="CFE2F3"/>
                    </a:solidFill>
                  </a:tcPr>
                </a:tc>
                <a:tc>
                  <a:txBody>
                    <a:bodyPr/>
                    <a:lstStyle/>
                    <a:p>
                      <a:pPr marL="0" lvl="0" indent="0" algn="l" rtl="0">
                        <a:spcBef>
                          <a:spcPts val="0"/>
                        </a:spcBef>
                        <a:spcAft>
                          <a:spcPts val="0"/>
                        </a:spcAft>
                        <a:buNone/>
                      </a:pPr>
                      <a:r>
                        <a:rPr lang="en" sz="1600" b="1"/>
                        <a:t>Job</a:t>
                      </a:r>
                      <a:endParaRPr sz="1600" b="1"/>
                    </a:p>
                  </a:txBody>
                  <a:tcPr marL="91425" marR="91425" marT="91425" marB="91425">
                    <a:solidFill>
                      <a:srgbClr val="CFE2F3"/>
                    </a:solidFill>
                  </a:tcPr>
                </a:tc>
                <a:tc>
                  <a:txBody>
                    <a:bodyPr/>
                    <a:lstStyle/>
                    <a:p>
                      <a:pPr marL="0" lvl="0" indent="0" algn="l" rtl="0">
                        <a:spcBef>
                          <a:spcPts val="0"/>
                        </a:spcBef>
                        <a:spcAft>
                          <a:spcPts val="0"/>
                        </a:spcAft>
                        <a:buNone/>
                      </a:pPr>
                      <a:r>
                        <a:rPr lang="en" sz="1600" b="1"/>
                        <a:t>Family &amp; Friends</a:t>
                      </a:r>
                      <a:endParaRPr sz="1600" b="1"/>
                    </a:p>
                  </a:txBody>
                  <a:tcPr marL="91425" marR="91425" marT="91425" marB="91425">
                    <a:solidFill>
                      <a:srgbClr val="CFE2F3"/>
                    </a:solidFill>
                  </a:tcPr>
                </a:tc>
                <a:tc>
                  <a:txBody>
                    <a:bodyPr/>
                    <a:lstStyle/>
                    <a:p>
                      <a:pPr marL="0" lvl="0" indent="0" algn="l" rtl="0">
                        <a:spcBef>
                          <a:spcPts val="0"/>
                        </a:spcBef>
                        <a:spcAft>
                          <a:spcPts val="0"/>
                        </a:spcAft>
                        <a:buNone/>
                      </a:pPr>
                      <a:r>
                        <a:rPr lang="en" sz="1600" b="1"/>
                        <a:t>Hobby or Interests</a:t>
                      </a:r>
                      <a:endParaRPr sz="1600" b="1"/>
                    </a:p>
                  </a:txBody>
                  <a:tcPr marL="91425" marR="91425" marT="91425" marB="91425">
                    <a:solidFill>
                      <a:srgbClr val="CFE2F3"/>
                    </a:solidFill>
                  </a:tcPr>
                </a:tc>
                <a:tc>
                  <a:txBody>
                    <a:bodyPr/>
                    <a:lstStyle/>
                    <a:p>
                      <a:pPr marL="0" lvl="0" indent="0" algn="l" rtl="0">
                        <a:spcBef>
                          <a:spcPts val="0"/>
                        </a:spcBef>
                        <a:spcAft>
                          <a:spcPts val="0"/>
                        </a:spcAft>
                        <a:buNone/>
                      </a:pPr>
                      <a:r>
                        <a:rPr lang="en" sz="1600" b="1"/>
                        <a:t>Life Milestones</a:t>
                      </a:r>
                      <a:endParaRPr sz="1600" b="1"/>
                    </a:p>
                  </a:txBody>
                  <a:tcPr marL="91425" marR="91425" marT="91425" marB="91425">
                    <a:solidFill>
                      <a:srgbClr val="CFE2F3"/>
                    </a:solidFill>
                  </a:tcPr>
                </a:tc>
                <a:tc>
                  <a:txBody>
                    <a:bodyPr/>
                    <a:lstStyle/>
                    <a:p>
                      <a:pPr marL="0" lvl="0" indent="0" algn="l" rtl="0">
                        <a:spcBef>
                          <a:spcPts val="0"/>
                        </a:spcBef>
                        <a:spcAft>
                          <a:spcPts val="0"/>
                        </a:spcAft>
                        <a:buNone/>
                      </a:pPr>
                      <a:r>
                        <a:rPr lang="en" sz="1600" b="1"/>
                        <a:t>Culture, Race, Religion, Age</a:t>
                      </a:r>
                      <a:endParaRPr sz="1600" b="1"/>
                    </a:p>
                  </a:txBody>
                  <a:tcPr marL="91425" marR="91425" marT="91425" marB="91425">
                    <a:solidFill>
                      <a:srgbClr val="CFE2F3"/>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Motivated</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Teacher</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dirty="0">
                          <a:solidFill>
                            <a:srgbClr val="9900FF"/>
                          </a:solidFill>
                        </a:rPr>
                        <a:t>Spouse/Partner</a:t>
                      </a:r>
                      <a:endParaRPr dirty="0">
                        <a:solidFill>
                          <a:srgbClr val="9900FF"/>
                        </a:solidFill>
                      </a:endParaRPr>
                    </a:p>
                  </a:txBody>
                  <a:tcPr marL="91425" marR="91425" marT="91425" marB="91425"/>
                </a:tc>
                <a:tc>
                  <a:txBody>
                    <a:bodyPr/>
                    <a:lstStyle/>
                    <a:p>
                      <a:pPr marL="0" lvl="0" indent="0" algn="l" rtl="0">
                        <a:spcBef>
                          <a:spcPts val="0"/>
                        </a:spcBef>
                        <a:spcAft>
                          <a:spcPts val="0"/>
                        </a:spcAft>
                        <a:buNone/>
                      </a:pPr>
                      <a:r>
                        <a:rPr lang="en">
                          <a:solidFill>
                            <a:srgbClr val="FF9900"/>
                          </a:solidFill>
                        </a:rPr>
                        <a:t>Sports</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Graduation</a:t>
                      </a:r>
                      <a:endParaRPr>
                        <a:solidFill>
                          <a:srgbClr val="FF00FF"/>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rgbClr val="CC0000"/>
                          </a:solidFill>
                        </a:rPr>
                        <a:t>BIPOC</a:t>
                      </a:r>
                      <a:endParaRPr>
                        <a:solidFill>
                          <a:srgbClr val="CC0000"/>
                        </a:solidFill>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Outgoing</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Salesman</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a:solidFill>
                            <a:srgbClr val="9900FF"/>
                          </a:solidFill>
                        </a:rPr>
                        <a:t>Grandparent</a:t>
                      </a:r>
                      <a:endParaRPr>
                        <a:solidFill>
                          <a:srgbClr val="9900FF"/>
                        </a:solidFill>
                      </a:endParaRPr>
                    </a:p>
                  </a:txBody>
                  <a:tcPr marL="91425" marR="91425" marT="91425" marB="91425"/>
                </a:tc>
                <a:tc>
                  <a:txBody>
                    <a:bodyPr/>
                    <a:lstStyle/>
                    <a:p>
                      <a:pPr marL="0" lvl="0" indent="0" algn="l" rtl="0">
                        <a:spcBef>
                          <a:spcPts val="0"/>
                        </a:spcBef>
                        <a:spcAft>
                          <a:spcPts val="0"/>
                        </a:spcAft>
                        <a:buNone/>
                      </a:pPr>
                      <a:r>
                        <a:rPr lang="en">
                          <a:solidFill>
                            <a:srgbClr val="FF9900"/>
                          </a:solidFill>
                        </a:rPr>
                        <a:t>Movies</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Married</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dirty="0">
                          <a:solidFill>
                            <a:srgbClr val="CC0000"/>
                          </a:solidFill>
                        </a:rPr>
                        <a:t>Female</a:t>
                      </a:r>
                      <a:endParaRPr dirty="0">
                        <a:solidFill>
                          <a:srgbClr val="CC0000"/>
                        </a:solidFill>
                      </a:endParaRPr>
                    </a:p>
                  </a:txBody>
                  <a:tcPr marL="91425" marR="91425" marT="91425" marB="91425"/>
                </a:tc>
                <a:extLst>
                  <a:ext uri="{0D108BD9-81ED-4DB2-BD59-A6C34878D82A}">
                    <a16:rowId xmlns:a16="http://schemas.microsoft.com/office/drawing/2014/main" val="10002"/>
                  </a:ext>
                </a:extLst>
              </a:tr>
              <a:tr h="440750">
                <a:tc>
                  <a:txBody>
                    <a:bodyPr/>
                    <a:lstStyle/>
                    <a:p>
                      <a:pPr marL="0" lvl="0" indent="0" algn="l" rtl="0">
                        <a:spcBef>
                          <a:spcPts val="0"/>
                        </a:spcBef>
                        <a:spcAft>
                          <a:spcPts val="0"/>
                        </a:spcAft>
                        <a:buNone/>
                      </a:pPr>
                      <a:r>
                        <a:rPr lang="en"/>
                        <a:t>Funny</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Engineer</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sz="1300">
                          <a:solidFill>
                            <a:srgbClr val="9900FF"/>
                          </a:solidFill>
                        </a:rPr>
                        <a:t>Son/ Daughter</a:t>
                      </a:r>
                      <a:endParaRPr sz="1300">
                        <a:solidFill>
                          <a:srgbClr val="9900FF"/>
                        </a:solidFill>
                      </a:endParaRPr>
                    </a:p>
                  </a:txBody>
                  <a:tcPr marL="91425" marR="91425" marT="91425" marB="91425"/>
                </a:tc>
                <a:tc>
                  <a:txBody>
                    <a:bodyPr/>
                    <a:lstStyle/>
                    <a:p>
                      <a:pPr marL="0" lvl="0" indent="0" algn="l" rtl="0">
                        <a:spcBef>
                          <a:spcPts val="0"/>
                        </a:spcBef>
                        <a:spcAft>
                          <a:spcPts val="0"/>
                        </a:spcAft>
                        <a:buNone/>
                      </a:pPr>
                      <a:r>
                        <a:rPr lang="en">
                          <a:solidFill>
                            <a:srgbClr val="FF9900"/>
                          </a:solidFill>
                        </a:rPr>
                        <a:t>Travel</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Divorce</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a:solidFill>
                            <a:srgbClr val="CC0000"/>
                          </a:solidFill>
                        </a:rPr>
                        <a:t>Faith</a:t>
                      </a:r>
                      <a:endParaRPr>
                        <a:solidFill>
                          <a:srgbClr val="CC0000"/>
                        </a:solidFill>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Spiritual</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Student</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a:solidFill>
                            <a:srgbClr val="9900FF"/>
                          </a:solidFill>
                        </a:rPr>
                        <a:t>Large family</a:t>
                      </a:r>
                      <a:endParaRPr>
                        <a:solidFill>
                          <a:srgbClr val="9900FF"/>
                        </a:solidFill>
                      </a:endParaRPr>
                    </a:p>
                  </a:txBody>
                  <a:tcPr marL="91425" marR="91425" marT="91425" marB="91425"/>
                </a:tc>
                <a:tc>
                  <a:txBody>
                    <a:bodyPr/>
                    <a:lstStyle/>
                    <a:p>
                      <a:pPr marL="0" lvl="0" indent="0" algn="l" rtl="0">
                        <a:spcBef>
                          <a:spcPts val="0"/>
                        </a:spcBef>
                        <a:spcAft>
                          <a:spcPts val="0"/>
                        </a:spcAft>
                        <a:buNone/>
                      </a:pPr>
                      <a:r>
                        <a:rPr lang="en" dirty="0">
                          <a:solidFill>
                            <a:srgbClr val="FF9900"/>
                          </a:solidFill>
                        </a:rPr>
                        <a:t>Dance</a:t>
                      </a:r>
                      <a:endParaRPr dirty="0">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Stroke</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a:solidFill>
                            <a:srgbClr val="CC0000"/>
                          </a:solidFill>
                        </a:rPr>
                        <a:t>Young adult</a:t>
                      </a:r>
                      <a:endParaRPr>
                        <a:solidFill>
                          <a:srgbClr val="CC0000"/>
                        </a:solidFill>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t>Curious</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Mechanic</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a:solidFill>
                            <a:srgbClr val="9900FF"/>
                          </a:solidFill>
                        </a:rPr>
                        <a:t>Alone</a:t>
                      </a:r>
                      <a:endParaRPr>
                        <a:solidFill>
                          <a:srgbClr val="9900FF"/>
                        </a:solidFill>
                      </a:endParaRPr>
                    </a:p>
                  </a:txBody>
                  <a:tcPr marL="91425" marR="91425" marT="91425" marB="91425"/>
                </a:tc>
                <a:tc>
                  <a:txBody>
                    <a:bodyPr/>
                    <a:lstStyle/>
                    <a:p>
                      <a:pPr marL="0" lvl="0" indent="0" algn="l" rtl="0">
                        <a:spcBef>
                          <a:spcPts val="0"/>
                        </a:spcBef>
                        <a:spcAft>
                          <a:spcPts val="0"/>
                        </a:spcAft>
                        <a:buNone/>
                      </a:pPr>
                      <a:r>
                        <a:rPr lang="en">
                          <a:solidFill>
                            <a:srgbClr val="FF9900"/>
                          </a:solidFill>
                        </a:rPr>
                        <a:t>Singing</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New home</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a:solidFill>
                            <a:srgbClr val="CC0000"/>
                          </a:solidFill>
                        </a:rPr>
                        <a:t>Middle age</a:t>
                      </a:r>
                      <a:endParaRPr>
                        <a:solidFill>
                          <a:srgbClr val="CC0000"/>
                        </a:solidFill>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a:t>or…….</a:t>
                      </a:r>
                      <a:endParaRPr/>
                    </a:p>
                  </a:txBody>
                  <a:tcPr marL="91425" marR="91425" marT="91425" marB="91425"/>
                </a:tc>
                <a:tc>
                  <a:txBody>
                    <a:bodyPr/>
                    <a:lstStyle/>
                    <a:p>
                      <a:pPr marL="0" lvl="0" indent="0" algn="l" rtl="0">
                        <a:spcBef>
                          <a:spcPts val="0"/>
                        </a:spcBef>
                        <a:spcAft>
                          <a:spcPts val="0"/>
                        </a:spcAft>
                        <a:buNone/>
                      </a:pPr>
                      <a:r>
                        <a:rPr lang="en">
                          <a:solidFill>
                            <a:srgbClr val="45818E"/>
                          </a:solidFill>
                        </a:rPr>
                        <a:t>or…..</a:t>
                      </a:r>
                      <a:endParaRPr>
                        <a:solidFill>
                          <a:srgbClr val="45818E"/>
                        </a:solidFill>
                      </a:endParaRPr>
                    </a:p>
                  </a:txBody>
                  <a:tcPr marL="91425" marR="91425" marT="91425" marB="91425"/>
                </a:tc>
                <a:tc>
                  <a:txBody>
                    <a:bodyPr/>
                    <a:lstStyle/>
                    <a:p>
                      <a:pPr marL="0" lvl="0" indent="0" algn="l" rtl="0">
                        <a:spcBef>
                          <a:spcPts val="0"/>
                        </a:spcBef>
                        <a:spcAft>
                          <a:spcPts val="0"/>
                        </a:spcAft>
                        <a:buNone/>
                      </a:pPr>
                      <a:r>
                        <a:rPr lang="en">
                          <a:solidFill>
                            <a:srgbClr val="9900FF"/>
                          </a:solidFill>
                        </a:rPr>
                        <a:t>or….</a:t>
                      </a:r>
                      <a:endParaRPr>
                        <a:solidFill>
                          <a:srgbClr val="9900FF"/>
                        </a:solidFill>
                      </a:endParaRPr>
                    </a:p>
                  </a:txBody>
                  <a:tcPr marL="91425" marR="91425" marT="91425" marB="91425"/>
                </a:tc>
                <a:tc>
                  <a:txBody>
                    <a:bodyPr/>
                    <a:lstStyle/>
                    <a:p>
                      <a:pPr marL="0" lvl="0" indent="0" algn="l" rtl="0">
                        <a:spcBef>
                          <a:spcPts val="0"/>
                        </a:spcBef>
                        <a:spcAft>
                          <a:spcPts val="0"/>
                        </a:spcAft>
                        <a:buNone/>
                      </a:pPr>
                      <a:r>
                        <a:rPr lang="en">
                          <a:solidFill>
                            <a:srgbClr val="FF9900"/>
                          </a:solidFill>
                        </a:rPr>
                        <a:t>or….</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solidFill>
                            <a:srgbClr val="FF00FF"/>
                          </a:solidFill>
                        </a:rPr>
                        <a:t>or….</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dirty="0">
                          <a:solidFill>
                            <a:srgbClr val="CC0000"/>
                          </a:solidFill>
                        </a:rPr>
                        <a:t>or….</a:t>
                      </a:r>
                      <a:endParaRPr dirty="0">
                        <a:solidFill>
                          <a:srgbClr val="CC0000"/>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234925" y="91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CHARACTER TRAITS</a:t>
            </a:r>
            <a:endParaRPr sz="3000" b="1"/>
          </a:p>
        </p:txBody>
      </p:sp>
      <p:sp>
        <p:nvSpPr>
          <p:cNvPr id="105" name="Google Shape;105;p17"/>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06" name="Google Shape;106;p17"/>
          <p:cNvGraphicFramePr/>
          <p:nvPr>
            <p:extLst>
              <p:ext uri="{D42A27DB-BD31-4B8C-83A1-F6EECF244321}">
                <p14:modId xmlns:p14="http://schemas.microsoft.com/office/powerpoint/2010/main" val="1315045711"/>
              </p:ext>
            </p:extLst>
          </p:nvPr>
        </p:nvGraphicFramePr>
        <p:xfrm>
          <a:off x="875725" y="952775"/>
          <a:ext cx="7239000" cy="3901200"/>
        </p:xfrm>
        <a:graphic>
          <a:graphicData uri="http://schemas.openxmlformats.org/drawingml/2006/table">
            <a:tbl>
              <a:tblPr>
                <a:noFill/>
                <a:tableStyleId>{2BC30BCC-121D-40CD-B620-49F519A6EEE4}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2000" b="1"/>
                        <a:t>Motivated</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Respectful</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Clr>
                          <a:schemeClr val="dk1"/>
                        </a:buClr>
                        <a:buSzPts val="1100"/>
                        <a:buFont typeface="Arial"/>
                        <a:buNone/>
                      </a:pPr>
                      <a:r>
                        <a:rPr lang="en" sz="2000" b="1">
                          <a:solidFill>
                            <a:srgbClr val="9900FF"/>
                          </a:solidFill>
                        </a:rPr>
                        <a:t>Determined</a:t>
                      </a:r>
                      <a:endParaRPr sz="2000" b="1">
                        <a:solidFill>
                          <a:srgbClr val="99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b="1"/>
                        <a:t>Outgoing</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Shy</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Adventurous</a:t>
                      </a:r>
                      <a:endParaRPr sz="2000" b="1">
                        <a:solidFill>
                          <a:srgbClr val="99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b="1"/>
                        <a:t>Funny</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Generous</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Hard working</a:t>
                      </a:r>
                      <a:endParaRPr sz="2000" b="1">
                        <a:solidFill>
                          <a:srgbClr val="9900FF"/>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a:t>Spiritual</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Helpful</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Friendly</a:t>
                      </a:r>
                      <a:endParaRPr sz="2000" b="1">
                        <a:solidFill>
                          <a:srgbClr val="9900FF"/>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000" b="1"/>
                        <a:t>Curious</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Hot-temper</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Loving</a:t>
                      </a:r>
                      <a:endParaRPr sz="2000" b="1">
                        <a:solidFill>
                          <a:srgbClr val="9900FF"/>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2000" b="1"/>
                        <a:t>Caring</a:t>
                      </a:r>
                      <a:endParaRPr sz="2000" b="1"/>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Calm</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a:solidFill>
                            <a:srgbClr val="9900FF"/>
                          </a:solidFill>
                        </a:rPr>
                        <a:t>Honest</a:t>
                      </a:r>
                      <a:endParaRPr sz="2000" b="1">
                        <a:solidFill>
                          <a:srgbClr val="9900FF"/>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2000" b="1"/>
                        <a:t>Smart</a:t>
                      </a:r>
                      <a:endParaRPr sz="2000" b="1"/>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Frustrated</a:t>
                      </a:r>
                      <a:endParaRPr sz="2000" b="1" dirty="0">
                        <a:solidFill>
                          <a:srgbClr val="45818E"/>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9900FF"/>
                          </a:solidFill>
                        </a:rPr>
                        <a:t>Athletic</a:t>
                      </a:r>
                      <a:endParaRPr sz="2000" b="1" dirty="0">
                        <a:solidFill>
                          <a:srgbClr val="9900FF"/>
                        </a:solidFill>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2000" b="1"/>
                        <a:t>Creative</a:t>
                      </a:r>
                      <a:endParaRPr sz="2000"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2000" b="1">
                          <a:solidFill>
                            <a:srgbClr val="45818E"/>
                          </a:solidFill>
                        </a:rPr>
                        <a:t>Happy</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US" sz="2000" b="1" dirty="0">
                          <a:solidFill>
                            <a:srgbClr val="9900FF"/>
                          </a:solidFill>
                        </a:rPr>
                        <a:t>???</a:t>
                      </a:r>
                      <a:endParaRPr sz="2000" b="1" dirty="0">
                        <a:solidFill>
                          <a:srgbClr val="9900FF"/>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t>Career--Jobs</a:t>
            </a:r>
            <a:endParaRPr sz="3020" b="1"/>
          </a:p>
        </p:txBody>
      </p:sp>
      <p:sp>
        <p:nvSpPr>
          <p:cNvPr id="112" name="Google Shape;11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13" name="Google Shape;113;p18"/>
          <p:cNvGraphicFramePr/>
          <p:nvPr>
            <p:extLst>
              <p:ext uri="{D42A27DB-BD31-4B8C-83A1-F6EECF244321}">
                <p14:modId xmlns:p14="http://schemas.microsoft.com/office/powerpoint/2010/main" val="3716723199"/>
              </p:ext>
            </p:extLst>
          </p:nvPr>
        </p:nvGraphicFramePr>
        <p:xfrm>
          <a:off x="952500" y="1428750"/>
          <a:ext cx="7239000" cy="3230700"/>
        </p:xfrm>
        <a:graphic>
          <a:graphicData uri="http://schemas.openxmlformats.org/drawingml/2006/table">
            <a:tbl>
              <a:tblPr>
                <a:noFill/>
                <a:tableStyleId>{2BC30BCC-121D-40CD-B620-49F519A6EEE4}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2000" b="1"/>
                        <a:t>Teacher</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Pilot</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a:solidFill>
                            <a:srgbClr val="9900FF"/>
                          </a:solidFill>
                        </a:rPr>
                        <a:t>Student</a:t>
                      </a:r>
                      <a:endParaRPr sz="2000" b="1">
                        <a:solidFill>
                          <a:srgbClr val="99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b="1"/>
                        <a:t>Administrator</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Retail</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a:solidFill>
                            <a:srgbClr val="9900FF"/>
                          </a:solidFill>
                        </a:rPr>
                        <a:t>Retired</a:t>
                      </a:r>
                      <a:endParaRPr sz="2000" b="1">
                        <a:solidFill>
                          <a:srgbClr val="99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b="1"/>
                        <a:t>Engineer</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Salesman</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dirty="0">
                          <a:solidFill>
                            <a:srgbClr val="9900FF"/>
                          </a:solidFill>
                        </a:rPr>
                        <a:t>Home manager</a:t>
                      </a:r>
                      <a:endParaRPr sz="2000" b="1" dirty="0">
                        <a:solidFill>
                          <a:srgbClr val="9900FF"/>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a:t>Healthcare provider</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Construction</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a:solidFill>
                            <a:srgbClr val="9900FF"/>
                          </a:solidFill>
                        </a:rPr>
                        <a:t>Librarian</a:t>
                      </a:r>
                      <a:endParaRPr sz="2000" b="1">
                        <a:solidFill>
                          <a:srgbClr val="9900FF"/>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000" b="1"/>
                        <a:t>Janitor</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Musician</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dirty="0">
                          <a:solidFill>
                            <a:srgbClr val="9900FF"/>
                          </a:solidFill>
                        </a:rPr>
                        <a:t>Food industry</a:t>
                      </a:r>
                      <a:endParaRPr sz="2000" b="1" dirty="0">
                        <a:solidFill>
                          <a:srgbClr val="9900FF"/>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2000" b="1"/>
                        <a:t>Mechanic</a:t>
                      </a:r>
                      <a:endParaRPr sz="2000" b="1"/>
                    </a:p>
                  </a:txBody>
                  <a:tcPr marL="91425" marR="91425" marT="91425" marB="91425"/>
                </a:tc>
                <a:tc>
                  <a:txBody>
                    <a:bodyPr/>
                    <a:lstStyle/>
                    <a:p>
                      <a:pPr marL="0" lvl="0" indent="0" algn="l" rtl="0">
                        <a:spcBef>
                          <a:spcPts val="0"/>
                        </a:spcBef>
                        <a:spcAft>
                          <a:spcPts val="0"/>
                        </a:spcAft>
                        <a:buNone/>
                      </a:pPr>
                      <a:r>
                        <a:rPr lang="en" sz="2000" b="1">
                          <a:solidFill>
                            <a:srgbClr val="45818E"/>
                          </a:solidFill>
                        </a:rPr>
                        <a:t>Accountant</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 sz="2000" b="1" dirty="0">
                          <a:solidFill>
                            <a:srgbClr val="9900FF"/>
                          </a:solidFill>
                        </a:rPr>
                        <a:t>???</a:t>
                      </a:r>
                      <a:endParaRPr sz="2000" b="1" dirty="0">
                        <a:solidFill>
                          <a:srgbClr val="9900FF"/>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Family &amp; Friends Relationships</a:t>
            </a:r>
            <a:endParaRPr sz="3000" b="1"/>
          </a:p>
        </p:txBody>
      </p:sp>
      <p:sp>
        <p:nvSpPr>
          <p:cNvPr id="119" name="Google Shape;11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graphicFrame>
        <p:nvGraphicFramePr>
          <p:cNvPr id="120" name="Google Shape;120;p19"/>
          <p:cNvGraphicFramePr/>
          <p:nvPr>
            <p:extLst>
              <p:ext uri="{D42A27DB-BD31-4B8C-83A1-F6EECF244321}">
                <p14:modId xmlns:p14="http://schemas.microsoft.com/office/powerpoint/2010/main" val="3652466616"/>
              </p:ext>
            </p:extLst>
          </p:nvPr>
        </p:nvGraphicFramePr>
        <p:xfrm>
          <a:off x="882161" y="1152475"/>
          <a:ext cx="7239000" cy="3535500"/>
        </p:xfrm>
        <a:graphic>
          <a:graphicData uri="http://schemas.openxmlformats.org/drawingml/2006/table">
            <a:tbl>
              <a:tblPr>
                <a:noFill/>
                <a:tableStyleId>{2BC30BCC-121D-40CD-B620-49F519A6EEE4}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2000" b="1" dirty="0"/>
                        <a:t>Spouse/ Partner</a:t>
                      </a:r>
                      <a:endParaRPr sz="2000" b="1" dirty="0"/>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Large family</a:t>
                      </a:r>
                      <a:endParaRPr sz="2000" b="1" dirty="0">
                        <a:solidFill>
                          <a:srgbClr val="45818E"/>
                        </a:solidFill>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9900FF"/>
                          </a:solidFill>
                        </a:rPr>
                        <a:t>Club member</a:t>
                      </a:r>
                      <a:endParaRPr sz="2000" b="1" dirty="0">
                        <a:solidFill>
                          <a:srgbClr val="99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b="1"/>
                        <a:t>Grandparent</a:t>
                      </a:r>
                      <a:endParaRPr sz="2000" b="1"/>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Small family</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dirty="0">
                          <a:solidFill>
                            <a:srgbClr val="9900FF"/>
                          </a:solidFill>
                        </a:rPr>
                        <a:t>Faith-based group</a:t>
                      </a:r>
                      <a:endParaRPr sz="2000" b="1" dirty="0">
                        <a:solidFill>
                          <a:srgbClr val="9900FF"/>
                        </a:solidFill>
                      </a:endParaRPr>
                    </a:p>
                  </a:txBody>
                  <a:tcPr marL="91425" marR="91425" marT="91425" marB="91425">
                    <a:lnL w="9525" cap="flat" cmpd="sng" algn="ctr">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b="1"/>
                        <a:t>Son/ Daughter</a:t>
                      </a:r>
                      <a:endParaRPr sz="2000" b="1"/>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Alone</a:t>
                      </a:r>
                      <a:endParaRPr sz="2000" b="1" dirty="0">
                        <a:solidFill>
                          <a:srgbClr val="45818E"/>
                        </a:solidFill>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dirty="0">
                          <a:solidFill>
                            <a:srgbClr val="9900FF"/>
                          </a:solidFill>
                        </a:rPr>
                        <a:t>Volunteer</a:t>
                      </a:r>
                      <a:endParaRPr sz="2000" b="1" dirty="0">
                        <a:solidFill>
                          <a:srgbClr val="9900FF"/>
                        </a:solidFill>
                      </a:endParaRPr>
                    </a:p>
                  </a:txBody>
                  <a:tcPr marL="91425" marR="91425" marT="91425" marB="91425">
                    <a:lnL w="9525" cap="flat" cmpd="sng" algn="ctr">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dirty="0"/>
                        <a:t>Sister/ Brother</a:t>
                      </a:r>
                      <a:endParaRPr sz="2000" b="1" dirty="0"/>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Widow/Widower</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dirty="0">
                          <a:solidFill>
                            <a:srgbClr val="9900FF"/>
                          </a:solidFill>
                        </a:rPr>
                        <a:t>Sports team Member</a:t>
                      </a:r>
                      <a:endParaRPr sz="2000" b="1" dirty="0">
                        <a:solidFill>
                          <a:srgbClr val="9900FF"/>
                        </a:solidFill>
                      </a:endParaRPr>
                    </a:p>
                  </a:txBody>
                  <a:tcPr marL="91425" marR="91425" marT="91425" marB="91425">
                    <a:lnL w="9525" cap="flat" cmpd="sng" algn="ctr">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000" b="1" dirty="0"/>
                        <a:t>Mother/ Father</a:t>
                      </a:r>
                      <a:endParaRPr sz="2000" b="1" dirty="0"/>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Best friend</a:t>
                      </a:r>
                      <a:endParaRPr sz="2000" b="1" dirty="0">
                        <a:solidFill>
                          <a:srgbClr val="45818E"/>
                        </a:solidFill>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9900FF"/>
                          </a:solidFill>
                        </a:rPr>
                        <a:t>Pet owner</a:t>
                      </a: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2000" b="1" dirty="0"/>
                        <a:t>Aunt/ Uncle</a:t>
                      </a:r>
                      <a:endParaRPr sz="2000" b="1" dirty="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45818E"/>
                          </a:solidFill>
                        </a:rPr>
                        <a:t>Neighbor</a:t>
                      </a:r>
                    </a:p>
                    <a:p>
                      <a:pPr marL="0" lvl="0" indent="0" algn="l" rtl="0">
                        <a:spcBef>
                          <a:spcPts val="0"/>
                        </a:spcBef>
                        <a:spcAft>
                          <a:spcPts val="0"/>
                        </a:spcAft>
                        <a:buNone/>
                      </a:pPr>
                      <a:endParaRPr sz="2000" b="1" dirty="0">
                        <a:solidFill>
                          <a:srgbClr val="45818E"/>
                        </a:solidFill>
                      </a:endParaRPr>
                    </a:p>
                  </a:txBody>
                  <a:tcPr marL="91425" marR="91425" marT="91425" marB="91425"/>
                </a:tc>
                <a:tc>
                  <a:txBody>
                    <a:bodyPr/>
                    <a:lstStyle/>
                    <a:p>
                      <a:pPr marL="0" lvl="0" indent="0" algn="l" rtl="0">
                        <a:spcBef>
                          <a:spcPts val="0"/>
                        </a:spcBef>
                        <a:spcAft>
                          <a:spcPts val="0"/>
                        </a:spcAft>
                        <a:buNone/>
                      </a:pPr>
                      <a:r>
                        <a:rPr lang="en-US" sz="2000" b="1" dirty="0">
                          <a:solidFill>
                            <a:srgbClr val="9900FF"/>
                          </a:solidFill>
                        </a:rPr>
                        <a:t>???</a:t>
                      </a:r>
                      <a:endParaRPr sz="2000" b="1" dirty="0">
                        <a:solidFill>
                          <a:srgbClr val="9900FF"/>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242600" y="184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Hobbies</a:t>
            </a:r>
            <a:endParaRPr sz="3000" b="1"/>
          </a:p>
        </p:txBody>
      </p:sp>
      <p:sp>
        <p:nvSpPr>
          <p:cNvPr id="126" name="Google Shape;12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27" name="Google Shape;127;p20"/>
          <p:cNvGraphicFramePr/>
          <p:nvPr>
            <p:extLst>
              <p:ext uri="{D42A27DB-BD31-4B8C-83A1-F6EECF244321}">
                <p14:modId xmlns:p14="http://schemas.microsoft.com/office/powerpoint/2010/main" val="2154689362"/>
              </p:ext>
            </p:extLst>
          </p:nvPr>
        </p:nvGraphicFramePr>
        <p:xfrm>
          <a:off x="875750" y="914400"/>
          <a:ext cx="7592150" cy="3848850"/>
        </p:xfrm>
        <a:graphic>
          <a:graphicData uri="http://schemas.openxmlformats.org/drawingml/2006/table">
            <a:tbl>
              <a:tblPr>
                <a:noFill/>
                <a:tableStyleId>{2BC30BCC-121D-40CD-B620-49F519A6EEE4}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766150">
                  <a:extLst>
                    <a:ext uri="{9D8B030D-6E8A-4147-A177-3AD203B41FA5}">
                      <a16:colId xmlns:a16="http://schemas.microsoft.com/office/drawing/2014/main" val="20002"/>
                    </a:ext>
                  </a:extLst>
                </a:gridCol>
              </a:tblGrid>
              <a:tr h="618150">
                <a:tc>
                  <a:txBody>
                    <a:bodyPr/>
                    <a:lstStyle/>
                    <a:p>
                      <a:pPr marL="0" lvl="0" indent="0" algn="l" rtl="0">
                        <a:spcBef>
                          <a:spcPts val="0"/>
                        </a:spcBef>
                        <a:spcAft>
                          <a:spcPts val="0"/>
                        </a:spcAft>
                        <a:buNone/>
                      </a:pPr>
                      <a:r>
                        <a:rPr lang="en" sz="2000" b="1" dirty="0"/>
                        <a:t>Sports</a:t>
                      </a:r>
                      <a:endParaRPr sz="20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Board games</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Social Media</a:t>
                      </a:r>
                      <a:endParaRPr sz="2000" b="1">
                        <a:solidFill>
                          <a:srgbClr val="99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000" b="1"/>
                        <a:t>Movies</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Fitness</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Baking</a:t>
                      </a:r>
                      <a:endParaRPr sz="2000" b="1">
                        <a:solidFill>
                          <a:srgbClr val="99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000" b="1"/>
                        <a:t>Travel</a:t>
                      </a:r>
                      <a:endParaRPr sz="20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Arts &amp; Crafts</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a:solidFill>
                            <a:srgbClr val="9900FF"/>
                          </a:solidFill>
                        </a:rPr>
                        <a:t>Do-it-yourself projects</a:t>
                      </a:r>
                      <a:endParaRPr sz="2000" b="1">
                        <a:solidFill>
                          <a:srgbClr val="9900FF"/>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dirty="0"/>
                        <a:t>Dance</a:t>
                      </a:r>
                      <a:endParaRPr sz="20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Reading</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dirty="0">
                          <a:solidFill>
                            <a:srgbClr val="9900FF"/>
                          </a:solidFill>
                        </a:rPr>
                        <a:t>Fishing or Hunting</a:t>
                      </a:r>
                      <a:endParaRPr sz="2000" b="1" dirty="0">
                        <a:solidFill>
                          <a:srgbClr val="9900FF"/>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000" b="1" dirty="0"/>
                        <a:t>Singing &amp; Music</a:t>
                      </a:r>
                      <a:endParaRPr sz="20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a:solidFill>
                            <a:srgbClr val="45818E"/>
                          </a:solidFill>
                        </a:rPr>
                        <a:t>Writing</a:t>
                      </a:r>
                      <a:endParaRPr sz="2000" b="1">
                        <a:solidFill>
                          <a:srgbClr val="45818E"/>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2000" b="1" dirty="0">
                          <a:solidFill>
                            <a:srgbClr val="9900FF"/>
                          </a:solidFill>
                        </a:rPr>
                        <a:t>Volunteer</a:t>
                      </a:r>
                      <a:endParaRPr sz="2000" b="1" dirty="0">
                        <a:solidFill>
                          <a:srgbClr val="9900FF"/>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2000" b="1"/>
                        <a:t>Gardening</a:t>
                      </a:r>
                      <a:endParaRPr sz="2000" b="1"/>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b="1" dirty="0">
                          <a:solidFill>
                            <a:srgbClr val="45818E"/>
                          </a:solidFill>
                        </a:rPr>
                        <a:t>Video games</a:t>
                      </a:r>
                      <a:endParaRPr sz="2000" b="1" dirty="0">
                        <a:solidFill>
                          <a:srgbClr val="45818E"/>
                        </a:solidFill>
                      </a:endParaRPr>
                    </a:p>
                  </a:txBody>
                  <a:tcPr marL="91425" marR="91425" marT="91425" marB="91425"/>
                </a:tc>
                <a:tc>
                  <a:txBody>
                    <a:bodyPr/>
                    <a:lstStyle/>
                    <a:p>
                      <a:pPr marL="0" lvl="0" indent="0" algn="l" rtl="0">
                        <a:spcBef>
                          <a:spcPts val="0"/>
                        </a:spcBef>
                        <a:spcAft>
                          <a:spcPts val="0"/>
                        </a:spcAft>
                        <a:buNone/>
                      </a:pPr>
                      <a:r>
                        <a:rPr lang="en" sz="2000" b="1" dirty="0">
                          <a:solidFill>
                            <a:srgbClr val="9900FF"/>
                          </a:solidFill>
                        </a:rPr>
                        <a:t>Card games</a:t>
                      </a:r>
                      <a:endParaRPr sz="2000" b="1" dirty="0">
                        <a:solidFill>
                          <a:srgbClr val="9900FF"/>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2000" b="1" dirty="0"/>
                        <a:t>Aphasia groups</a:t>
                      </a:r>
                      <a:endParaRPr sz="2000" b="1" dirty="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2000" b="1">
                          <a:solidFill>
                            <a:srgbClr val="45818E"/>
                          </a:solidFill>
                        </a:rPr>
                        <a:t>Golf</a:t>
                      </a:r>
                      <a:endParaRPr sz="2000" b="1">
                        <a:solidFill>
                          <a:srgbClr val="45818E"/>
                        </a:solidFill>
                      </a:endParaRPr>
                    </a:p>
                  </a:txBody>
                  <a:tcPr marL="91425" marR="91425" marT="91425" marB="91425"/>
                </a:tc>
                <a:tc>
                  <a:txBody>
                    <a:bodyPr/>
                    <a:lstStyle/>
                    <a:p>
                      <a:pPr marL="0" lvl="0" indent="0" algn="l" rtl="0">
                        <a:spcBef>
                          <a:spcPts val="0"/>
                        </a:spcBef>
                        <a:spcAft>
                          <a:spcPts val="0"/>
                        </a:spcAft>
                        <a:buNone/>
                      </a:pPr>
                      <a:r>
                        <a:rPr lang="en-US" sz="2000" b="1" dirty="0">
                          <a:solidFill>
                            <a:srgbClr val="9900FF"/>
                          </a:solidFill>
                        </a:rPr>
                        <a:t>???</a:t>
                      </a:r>
                      <a:endParaRPr sz="2000" b="1" dirty="0">
                        <a:solidFill>
                          <a:srgbClr val="9900FF"/>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624</Words>
  <Application>Microsoft Office PowerPoint</Application>
  <PresentationFormat>On-screen Show (16:9)</PresentationFormat>
  <Paragraphs>183</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Simple Light</vt:lpstr>
      <vt:lpstr>PowerPoint Presentation</vt:lpstr>
      <vt:lpstr>WORD CLOUD IDENTITIES</vt:lpstr>
      <vt:lpstr>Identities = Who AM I Many Different Layers of Identity</vt:lpstr>
      <vt:lpstr>Some Identity Factors...</vt:lpstr>
      <vt:lpstr>Identity Word Cloud Who are YOU?? </vt:lpstr>
      <vt:lpstr>CHARACTER TRAITS</vt:lpstr>
      <vt:lpstr>Career--Jobs</vt:lpstr>
      <vt:lpstr>Family &amp; Friends Relationships</vt:lpstr>
      <vt:lpstr>Hobbies</vt:lpstr>
      <vt:lpstr>Life Milestones</vt:lpstr>
      <vt:lpstr>Culture, Race, Religion, Gender, Sexual Orientation, Age</vt:lpstr>
      <vt:lpstr>Rebuilding POSITIVE Identity with Aphasia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CLOUD IDENTITIES</dc:title>
  <dc:creator>Jodi Kravitz</dc:creator>
  <cp:lastModifiedBy>Jodi Kravitz</cp:lastModifiedBy>
  <cp:revision>11</cp:revision>
  <dcterms:modified xsi:type="dcterms:W3CDTF">2021-06-11T02:35:42Z</dcterms:modified>
</cp:coreProperties>
</file>